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Lst>
  <p:sldSz cx="6858000" cy="9144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50" d="100"/>
          <a:sy n="50" d="100"/>
        </p:scale>
        <p:origin x="-2316" y="-13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68"/>
            <a:ext cx="5829300" cy="1960033"/>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0" y="366185"/>
            <a:ext cx="1543050" cy="7802033"/>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342900" y="366185"/>
            <a:ext cx="4514850" cy="7802033"/>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11/05/2019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t>11/05/2019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t>11/05/2019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t>11/05/2019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11/05/2019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4067"/>
            <a:ext cx="2256235" cy="154940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11/05/2019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0"/>
            <a:ext cx="4114800" cy="755651"/>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11/05/2019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t>11/05/2019</a:t>
            </a:fld>
            <a:endParaRPr lang="pt-BR"/>
          </a:p>
        </p:txBody>
      </p:sp>
      <p:sp>
        <p:nvSpPr>
          <p:cNvPr id="5" name="Espaço Reservado para Rodapé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hdphoto" Target="../media/hdphoto1.wdp"/><Relationship Id="rId7"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microsoft.com/office/2007/relationships/hdphoto" Target="../media/hdphoto1.wdp"/><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1.wdp"/><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840" y="251520"/>
            <a:ext cx="3078342" cy="2397555"/>
          </a:xfrm>
          <a:prstGeom prst="rect">
            <a:avLst/>
          </a:prstGeom>
        </p:spPr>
      </p:pic>
      <p:pic>
        <p:nvPicPr>
          <p:cNvPr id="9" name="Imagem 8"/>
          <p:cNvPicPr>
            <a:picLocks noChangeAspect="1"/>
          </p:cNvPicPr>
          <p:nvPr/>
        </p:nvPicPr>
        <p:blipFill>
          <a:blip r:embed="rId3">
            <a:extLst>
              <a:ext uri="{BEBA8EAE-BF5A-486C-A8C5-ECC9F3942E4B}">
                <a14:imgProps xmlns:a14="http://schemas.microsoft.com/office/drawing/2010/main">
                  <a14:imgLayer r:embed="rId4">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sp>
        <p:nvSpPr>
          <p:cNvPr id="6" name="CaixaDeTexto 5"/>
          <p:cNvSpPr txBox="1"/>
          <p:nvPr/>
        </p:nvSpPr>
        <p:spPr>
          <a:xfrm>
            <a:off x="829004" y="2568550"/>
            <a:ext cx="5112568" cy="923330"/>
          </a:xfrm>
          <a:prstGeom prst="rect">
            <a:avLst/>
          </a:prstGeom>
          <a:noFill/>
        </p:spPr>
        <p:txBody>
          <a:bodyPr wrap="square" rtlCol="0">
            <a:spAutoFit/>
          </a:bodyPr>
          <a:lstStyle/>
          <a:p>
            <a:r>
              <a:rPr lang="pt-BR" dirty="0" smtClean="0">
                <a:effectLst>
                  <a:outerShdw blurRad="50800" dist="38100" algn="l" rotWithShape="0">
                    <a:prstClr val="black">
                      <a:alpha val="40000"/>
                    </a:prstClr>
                  </a:outerShdw>
                </a:effectLst>
                <a:latin typeface="+mj-lt"/>
              </a:rPr>
              <a:t>PORTFÓLIO QUADRILHA INFANTIL LUAR DO SERTÃO </a:t>
            </a:r>
          </a:p>
          <a:p>
            <a:r>
              <a:rPr lang="pt-BR" dirty="0" smtClean="0">
                <a:effectLst>
                  <a:outerShdw blurRad="50800" dist="38100" algn="l" rotWithShape="0">
                    <a:prstClr val="black">
                      <a:alpha val="40000"/>
                    </a:prstClr>
                  </a:outerShdw>
                </a:effectLst>
              </a:rPr>
              <a:t>“Brincando </a:t>
            </a:r>
            <a:r>
              <a:rPr lang="pt-BR" dirty="0">
                <a:effectLst>
                  <a:outerShdw blurRad="50800" dist="38100" algn="l" rotWithShape="0">
                    <a:prstClr val="black">
                      <a:alpha val="40000"/>
                    </a:prstClr>
                  </a:outerShdw>
                </a:effectLst>
              </a:rPr>
              <a:t>o Reisado nos Terreiros de Tradição do São João</a:t>
            </a:r>
            <a:r>
              <a:rPr lang="pt-BR" dirty="0" smtClean="0">
                <a:effectLst>
                  <a:outerShdw blurRad="50800" dist="38100" algn="l" rotWithShape="0">
                    <a:prstClr val="black">
                      <a:alpha val="40000"/>
                    </a:prstClr>
                  </a:outerShdw>
                </a:effectLst>
              </a:rPr>
              <a:t>.”</a:t>
            </a:r>
            <a:endParaRPr lang="pt-BR" dirty="0">
              <a:effectLst>
                <a:outerShdw blurRad="50800" dist="38100" algn="l" rotWithShape="0">
                  <a:prstClr val="black">
                    <a:alpha val="40000"/>
                  </a:prstClr>
                </a:outerShdw>
              </a:effectLst>
              <a:latin typeface="+mj-lt"/>
            </a:endParaRPr>
          </a:p>
        </p:txBody>
      </p:sp>
      <p:sp>
        <p:nvSpPr>
          <p:cNvPr id="7" name="CaixaDeTexto 6"/>
          <p:cNvSpPr txBox="1"/>
          <p:nvPr/>
        </p:nvSpPr>
        <p:spPr>
          <a:xfrm>
            <a:off x="620688" y="3822298"/>
            <a:ext cx="5688632" cy="4278094"/>
          </a:xfrm>
          <a:prstGeom prst="rect">
            <a:avLst/>
          </a:prstGeom>
          <a:noFill/>
        </p:spPr>
        <p:txBody>
          <a:bodyPr wrap="square" rtlCol="0">
            <a:spAutoFit/>
          </a:bodyPr>
          <a:lstStyle/>
          <a:p>
            <a:r>
              <a:rPr lang="pt-BR" sz="1600" dirty="0" smtClean="0">
                <a:effectLst>
                  <a:outerShdw blurRad="50800" dist="38100" dir="16200000" rotWithShape="0">
                    <a:prstClr val="black">
                      <a:alpha val="40000"/>
                    </a:prstClr>
                  </a:outerShdw>
                </a:effectLst>
                <a:latin typeface="+mj-lt"/>
              </a:rPr>
              <a:t>APRESENTAÇÃO:</a:t>
            </a:r>
          </a:p>
          <a:p>
            <a:pPr algn="just"/>
            <a:r>
              <a:rPr lang="pt-BR" sz="1600" dirty="0">
                <a:effectLst>
                  <a:outerShdw blurRad="50800" dist="38100" dir="16200000" rotWithShape="0">
                    <a:prstClr val="black">
                      <a:alpha val="40000"/>
                    </a:prstClr>
                  </a:outerShdw>
                </a:effectLst>
              </a:rPr>
              <a:t>Os registros mantidos por meio da oralidade dos moradores mais antigos, datam a existência das quadrilhas juninas na comunidade desde a década de </a:t>
            </a:r>
            <a:r>
              <a:rPr lang="pt-BR" sz="1600" dirty="0" smtClean="0">
                <a:effectLst>
                  <a:outerShdw blurRad="50800" dist="38100" dir="16200000" rotWithShape="0">
                    <a:prstClr val="black">
                      <a:alpha val="40000"/>
                    </a:prstClr>
                  </a:outerShdw>
                </a:effectLst>
              </a:rPr>
              <a:t>1960, </a:t>
            </a:r>
            <a:r>
              <a:rPr lang="pt-BR" sz="1600" dirty="0">
                <a:effectLst>
                  <a:outerShdw blurRad="50800" dist="38100" dir="16200000" rotWithShape="0">
                    <a:prstClr val="black">
                      <a:alpha val="40000"/>
                    </a:prstClr>
                  </a:outerShdw>
                </a:effectLst>
              </a:rPr>
              <a:t>porém somente a partir dos anos 80 do século passado, foi que os registros fotográficos começaram a aparecer. Na década seguinte, um grupo de jovens organizados resolveu fundar uma quadrilha junina com intuito de competir em festivais, surge então, a Luar do Sertão, que durante os de 1990 a 2011, excursionou por diversas cidades do interior do estado do Ceará, sempre conquistando posições de destaque nos festivais </a:t>
            </a:r>
            <a:r>
              <a:rPr lang="pt-BR" sz="1600" dirty="0" smtClean="0">
                <a:effectLst>
                  <a:outerShdw blurRad="50800" dist="38100" dir="16200000" rotWithShape="0">
                    <a:prstClr val="black">
                      <a:alpha val="40000"/>
                    </a:prstClr>
                  </a:outerShdw>
                </a:effectLst>
              </a:rPr>
              <a:t>. O </a:t>
            </a:r>
            <a:r>
              <a:rPr lang="pt-BR" sz="1600" dirty="0">
                <a:effectLst>
                  <a:outerShdw blurRad="50800" dist="38100" dir="16200000" rotWithShape="0">
                    <a:prstClr val="black">
                      <a:alpha val="40000"/>
                    </a:prstClr>
                  </a:outerShdw>
                </a:effectLst>
              </a:rPr>
              <a:t>Grupo se manteve ativo durante cerca de vinte e quatro anos, os últimos deles limitando-se a fazer apresentações somente nas localidades mais próximas e não mais competindo. Em 2011 a Quadrilha encerrou os trabalhos na categoria adulta e retornou as atividades em 2014 com um coletivo infantil, mas também se limitando a fazer apresentações apenas para as comunidades vizinhas.</a:t>
            </a:r>
            <a:endParaRPr lang="pt-BR" sz="1600" dirty="0">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821337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pic>
        <p:nvPicPr>
          <p:cNvPr id="10" name="Espaço Reservado para Conteúdo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4664" y="611560"/>
            <a:ext cx="2088232" cy="2784309"/>
          </a:xfrm>
          <a:prstGeom prst="rect">
            <a:avLst/>
          </a:prstGeom>
          <a:ln>
            <a:noFill/>
          </a:ln>
          <a:effectLst>
            <a:outerShdw blurRad="292100" dist="139700" dir="2700000" algn="tl" rotWithShape="0">
              <a:srgbClr val="333333">
                <a:alpha val="65000"/>
              </a:srgbClr>
            </a:outerShdw>
          </a:effectLst>
        </p:spPr>
      </p:pic>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6912" y="1691678"/>
            <a:ext cx="1944216" cy="2592289"/>
          </a:xfrm>
          <a:prstGeom prst="rect">
            <a:avLst/>
          </a:prstGeom>
          <a:ln>
            <a:noFill/>
          </a:ln>
          <a:effectLst>
            <a:outerShdw blurRad="292100" dist="139700" dir="2700000" algn="tl" rotWithShape="0">
              <a:srgbClr val="333333">
                <a:alpha val="65000"/>
              </a:srgbClr>
            </a:outerShdw>
          </a:effectLst>
        </p:spPr>
      </p:pic>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5144" y="2483768"/>
            <a:ext cx="1872208" cy="2496278"/>
          </a:xfrm>
          <a:prstGeom prst="rect">
            <a:avLst/>
          </a:prstGeom>
          <a:ln>
            <a:noFill/>
          </a:ln>
          <a:effectLst>
            <a:outerShdw blurRad="292100" dist="139700" dir="2700000" algn="tl" rotWithShape="0">
              <a:srgbClr val="333333">
                <a:alpha val="65000"/>
              </a:srgbClr>
            </a:outerShdw>
          </a:effectLst>
        </p:spPr>
      </p:pic>
      <p:pic>
        <p:nvPicPr>
          <p:cNvPr id="13" name="Image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664" y="3740663"/>
            <a:ext cx="2024845" cy="2699793"/>
          </a:xfrm>
          <a:prstGeom prst="rect">
            <a:avLst/>
          </a:prstGeom>
          <a:ln>
            <a:noFill/>
          </a:ln>
          <a:effectLst>
            <a:outerShdw blurRad="292100" dist="139700" dir="2700000" algn="tl" rotWithShape="0">
              <a:srgbClr val="333333">
                <a:alpha val="65000"/>
              </a:srgbClr>
            </a:outerShdw>
          </a:effectLst>
        </p:spPr>
      </p:pic>
      <p:pic>
        <p:nvPicPr>
          <p:cNvPr id="14" name="Imagem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9297" y="4572000"/>
            <a:ext cx="1944215" cy="2592287"/>
          </a:xfrm>
          <a:prstGeom prst="rect">
            <a:avLst/>
          </a:prstGeom>
          <a:ln>
            <a:noFill/>
          </a:ln>
          <a:effectLst>
            <a:outerShdw blurRad="292100" dist="139700" dir="2700000" algn="tl" rotWithShape="0">
              <a:srgbClr val="333333">
                <a:alpha val="65000"/>
              </a:srgbClr>
            </a:outerShdw>
          </a:effectLst>
        </p:spPr>
      </p:pic>
      <p:pic>
        <p:nvPicPr>
          <p:cNvPr id="15" name="Imagem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5144" y="5220072"/>
            <a:ext cx="1863587" cy="3105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618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pic>
        <p:nvPicPr>
          <p:cNvPr id="4" name="Espaço Reservado para Conteú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4664" y="580356"/>
            <a:ext cx="2784309" cy="2088232"/>
          </a:xfrm>
          <a:prstGeom prst="rect">
            <a:avLst/>
          </a:prstGeom>
          <a:ln>
            <a:noFill/>
          </a:ln>
          <a:effectLst>
            <a:outerShdw blurRad="292100" dist="139700" dir="2700000" algn="tl" rotWithShape="0">
              <a:srgbClr val="333333">
                <a:alpha val="65000"/>
              </a:srgbClr>
            </a:outerShdw>
          </a:effectLst>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3016" y="580356"/>
            <a:ext cx="2808312" cy="2106234"/>
          </a:xfrm>
          <a:prstGeom prst="rect">
            <a:avLst/>
          </a:prstGeom>
          <a:ln>
            <a:noFill/>
          </a:ln>
          <a:effectLst>
            <a:outerShdw blurRad="292100" dist="139700" dir="2700000" algn="tl" rotWithShape="0">
              <a:srgbClr val="333333">
                <a:alpha val="65000"/>
              </a:srgbClr>
            </a:outerShdw>
          </a:effectLst>
        </p:spPr>
      </p:pic>
      <p:pic>
        <p:nvPicPr>
          <p:cNvPr id="7" name="Imagem 6"/>
          <p:cNvPicPr>
            <a:picLocks noChangeAspect="1"/>
          </p:cNvPicPr>
          <p:nvPr/>
        </p:nvPicPr>
        <p:blipFill rotWithShape="1">
          <a:blip r:embed="rId6" cstate="print">
            <a:extLst>
              <a:ext uri="{28A0092B-C50C-407E-A947-70E740481C1C}">
                <a14:useLocalDpi xmlns:a14="http://schemas.microsoft.com/office/drawing/2010/main" val="0"/>
              </a:ext>
            </a:extLst>
          </a:blip>
          <a:srcRect l="3228" t="8236" r="3839" b="3919"/>
          <a:stretch/>
        </p:blipFill>
        <p:spPr>
          <a:xfrm>
            <a:off x="476647" y="5667375"/>
            <a:ext cx="2609850" cy="2466976"/>
          </a:xfrm>
          <a:prstGeom prst="rect">
            <a:avLst/>
          </a:prstGeom>
          <a:ln>
            <a:noFill/>
          </a:ln>
          <a:effectLst>
            <a:outerShdw blurRad="292100" dist="139700" dir="2700000" algn="tl" rotWithShape="0">
              <a:srgbClr val="333333">
                <a:alpha val="65000"/>
              </a:srgbClr>
            </a:outerShdw>
          </a:effectLst>
        </p:spPr>
      </p:pic>
      <p:pic>
        <p:nvPicPr>
          <p:cNvPr id="8" name="Image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6832" y="2915816"/>
            <a:ext cx="3096344" cy="2322258"/>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6992" y="5665544"/>
            <a:ext cx="3249667" cy="2437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609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sp>
        <p:nvSpPr>
          <p:cNvPr id="4" name="Título 3"/>
          <p:cNvSpPr>
            <a:spLocks noGrp="1"/>
          </p:cNvSpPr>
          <p:nvPr>
            <p:ph type="title"/>
          </p:nvPr>
        </p:nvSpPr>
        <p:spPr>
          <a:xfrm>
            <a:off x="342900" y="1072406"/>
            <a:ext cx="6172200" cy="6369173"/>
          </a:xfrm>
        </p:spPr>
        <p:txBody>
          <a:bodyPr>
            <a:normAutofit fontScale="90000"/>
          </a:bodyPr>
          <a:lstStyle/>
          <a:p>
            <a:pPr algn="just"/>
            <a:r>
              <a:rPr lang="pt-BR" sz="2000" dirty="0" smtClean="0">
                <a:latin typeface="+mn-lt"/>
              </a:rPr>
              <a:t/>
            </a:r>
            <a:br>
              <a:rPr lang="pt-BR" sz="2000" dirty="0" smtClean="0">
                <a:latin typeface="+mn-lt"/>
              </a:rPr>
            </a:br>
            <a:r>
              <a:rPr lang="pt-BR" sz="1800" dirty="0" smtClean="0">
                <a:effectLst>
                  <a:outerShdw blurRad="50800" dist="38100" algn="l" rotWithShape="0">
                    <a:prstClr val="black">
                      <a:alpha val="40000"/>
                    </a:prstClr>
                  </a:outerShdw>
                </a:effectLst>
                <a:latin typeface="+mn-lt"/>
              </a:rPr>
              <a:t>A </a:t>
            </a:r>
            <a:r>
              <a:rPr lang="pt-BR" sz="1800" dirty="0">
                <a:effectLst>
                  <a:outerShdw blurRad="50800" dist="38100" algn="l" rotWithShape="0">
                    <a:prstClr val="black">
                      <a:alpha val="40000"/>
                    </a:prstClr>
                  </a:outerShdw>
                </a:effectLst>
                <a:latin typeface="+mn-lt"/>
              </a:rPr>
              <a:t>quadrilha junina ajudou a fortalecer e resgatar artistas e produtos artísticos da comunidade por meio de trabalhos temáticos, envolvendo a pesquisa e reprodução dos fazeres e saberes do povo interiorano. Este resgate possibilitou a revitalização, entre outras coisas, do antigo grupo de jovens da comunidade que (hoje adultos) contribui de forma direta na construção e formação da quadrilha infantil, tendo inclusive, na presença dos seus filhos e netos como brincantes a continuidade e sustentabilidade das suas atividades de outrora. </a:t>
            </a:r>
            <a:br>
              <a:rPr lang="pt-BR" sz="1800" dirty="0">
                <a:effectLst>
                  <a:outerShdw blurRad="50800" dist="38100" algn="l" rotWithShape="0">
                    <a:prstClr val="black">
                      <a:alpha val="40000"/>
                    </a:prstClr>
                  </a:outerShdw>
                </a:effectLst>
                <a:latin typeface="+mn-lt"/>
              </a:rPr>
            </a:br>
            <a:r>
              <a:rPr lang="pt-BR" sz="1800" dirty="0">
                <a:effectLst>
                  <a:outerShdw blurRad="50800" dist="38100" algn="l" rotWithShape="0">
                    <a:prstClr val="black">
                      <a:alpha val="40000"/>
                    </a:prstClr>
                  </a:outerShdw>
                </a:effectLst>
                <a:latin typeface="+mn-lt"/>
              </a:rPr>
              <a:t>Com vistas a fomentar, resgatar, fortalecer, valorizar e incluir as ações da CIA de Teatro Arautos do Bonfim, da Biblioteca Comunitária Veredas da Leitura, do Grupo de Canto e Reforço Escolar Expressão Jovem, do Cine Clube Humaitá, da Escolinha de Futsal Força Jovem, da Horta Ecológica Escolar, realizadas por crianças e jovens do distrito, que por sua vez, encontram nas artes, no esporte e demais atividades, o meio de superação das dificuldades sociais e familiares pertinentes à vida das pequenas comunidades rurais, a Luar do Sertão faz uma pesquisa voltada para revitalização do Reisado de Caretas, atualmente inativo na comunidade, buscando em uma das maiores referências em Reisado do Ceará e Tesouro Vivo da Cultura, o Reisado de Caretas Boi Estrela da comunidade de São Joaquim (no mesmo município), um direcionamento e uma influência musical, de dança e de figurino, alinhando duas manifestações populares de grande força no estado: A Quadrilha Junina e o Reisado de Caretas.</a:t>
            </a:r>
            <a:r>
              <a:rPr lang="pt-BR" sz="2000" dirty="0">
                <a:effectLst>
                  <a:outerShdw blurRad="50800" dist="38100" algn="l" rotWithShape="0">
                    <a:prstClr val="black">
                      <a:alpha val="40000"/>
                    </a:prstClr>
                  </a:outerShdw>
                </a:effectLst>
                <a:latin typeface="+mn-lt"/>
              </a:rPr>
              <a:t> </a:t>
            </a:r>
            <a:r>
              <a:rPr lang="pt-BR" dirty="0"/>
              <a:t/>
            </a:r>
            <a:br>
              <a:rPr lang="pt-BR" dirty="0"/>
            </a:br>
            <a:endParaRPr lang="pt-BR" dirty="0"/>
          </a:p>
        </p:txBody>
      </p:sp>
      <p:sp>
        <p:nvSpPr>
          <p:cNvPr id="6" name="CaixaDeTexto 5"/>
          <p:cNvSpPr txBox="1"/>
          <p:nvPr/>
        </p:nvSpPr>
        <p:spPr>
          <a:xfrm>
            <a:off x="368871" y="755576"/>
            <a:ext cx="2016224" cy="615553"/>
          </a:xfrm>
          <a:prstGeom prst="rect">
            <a:avLst/>
          </a:prstGeom>
          <a:noFill/>
        </p:spPr>
        <p:txBody>
          <a:bodyPr wrap="square" rtlCol="0">
            <a:spAutoFit/>
          </a:bodyPr>
          <a:lstStyle/>
          <a:p>
            <a:r>
              <a:rPr lang="pt-BR" sz="1600" dirty="0" smtClean="0">
                <a:effectLst>
                  <a:outerShdw blurRad="50800" dist="38100" algn="l" rotWithShape="0">
                    <a:prstClr val="black">
                      <a:alpha val="40000"/>
                    </a:prstClr>
                  </a:outerShdw>
                </a:effectLst>
                <a:latin typeface="+mj-lt"/>
              </a:rPr>
              <a:t>JUSTIFICATIVA</a:t>
            </a:r>
            <a:r>
              <a:rPr lang="pt-BR" sz="1600" dirty="0" smtClean="0">
                <a:effectLst>
                  <a:outerShdw blurRad="50800" dist="38100" algn="l" rotWithShape="0">
                    <a:prstClr val="black">
                      <a:alpha val="40000"/>
                    </a:prstClr>
                  </a:outerShdw>
                </a:effectLst>
              </a:rPr>
              <a:t>:</a:t>
            </a:r>
            <a:endParaRPr lang="pt-BR" sz="1600" dirty="0">
              <a:effectLst>
                <a:outerShdw blurRad="50800" dist="38100" algn="l" rotWithShape="0">
                  <a:prstClr val="black">
                    <a:alpha val="40000"/>
                  </a:prstClr>
                </a:outerShdw>
              </a:effectLst>
            </a:endParaRPr>
          </a:p>
          <a:p>
            <a:endParaRPr lang="pt-BR" dirty="0"/>
          </a:p>
        </p:txBody>
      </p:sp>
    </p:spTree>
    <p:extLst>
      <p:ext uri="{BB962C8B-B14F-4D97-AF65-F5344CB8AC3E}">
        <p14:creationId xmlns:p14="http://schemas.microsoft.com/office/powerpoint/2010/main" val="3055973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sp>
        <p:nvSpPr>
          <p:cNvPr id="3" name="Espaço Reservado para Conteúdo 2"/>
          <p:cNvSpPr>
            <a:spLocks noGrp="1"/>
          </p:cNvSpPr>
          <p:nvPr>
            <p:ph idx="1"/>
          </p:nvPr>
        </p:nvSpPr>
        <p:spPr>
          <a:xfrm>
            <a:off x="332656" y="611560"/>
            <a:ext cx="6172200" cy="6034617"/>
          </a:xfrm>
        </p:spPr>
        <p:txBody>
          <a:bodyPr>
            <a:normAutofit/>
          </a:bodyPr>
          <a:lstStyle/>
          <a:p>
            <a:pPr marL="0" indent="0" algn="just">
              <a:buNone/>
            </a:pPr>
            <a:r>
              <a:rPr lang="pt-BR" sz="1600" dirty="0">
                <a:effectLst>
                  <a:outerShdw blurRad="50800" dist="38100" algn="l" rotWithShape="0">
                    <a:prstClr val="black">
                      <a:alpha val="40000"/>
                    </a:prstClr>
                  </a:outerShdw>
                </a:effectLst>
              </a:rPr>
              <a:t>A integração dos dois movimentos artísticos se dará por meio de vivencias e oficinas entre os dois Grupos. Existem aqui, entre as outras consequências culturais já citadas acima duas principais intenções: a valorização e reconhecimento do Reisado de Caretas Bois Estrela do São Joaquim e revitalização do Grupo de Reisado do Distrito de Bonfim (este último será o resultado perdurável do projeto). Para além dos resultados artísticos, a Quadrilha Infantil Luar do Sertão, promoverá por meio do apoio da Secretaria da Cultura do Estado, um relevante impacto social na vida das crianças e jovens da comunidade, já que estará promovendo formação integrada (os ensaios acontecem no contra turno do horário escolar), conscientização cultural, ocupação do tempo ocioso, lazer, atividade física (e consequentemente benefícios à saúde), interação entre as duas comunidades alvo do projeto, bem como com todas as localidades que receberão as apresentações da quadrilha. </a:t>
            </a:r>
            <a:r>
              <a:rPr lang="pt-BR" sz="2100" dirty="0"/>
              <a:t/>
            </a:r>
            <a:br>
              <a:rPr lang="pt-BR" sz="2100" dirty="0"/>
            </a:br>
            <a:endParaRPr lang="pt-BR" sz="2100" dirty="0"/>
          </a:p>
        </p:txBody>
      </p:sp>
      <p:sp>
        <p:nvSpPr>
          <p:cNvPr id="6" name="Espaço Reservado para Conteúdo 2"/>
          <p:cNvSpPr txBox="1">
            <a:spLocks/>
          </p:cNvSpPr>
          <p:nvPr/>
        </p:nvSpPr>
        <p:spPr>
          <a:xfrm>
            <a:off x="332249" y="4613826"/>
            <a:ext cx="6176867" cy="14615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sz="1600" smtClean="0">
                <a:effectLst>
                  <a:outerShdw blurRad="50800" dist="38100" algn="l" rotWithShape="0">
                    <a:prstClr val="black">
                      <a:alpha val="40000"/>
                    </a:prstClr>
                  </a:outerShdw>
                </a:effectLst>
              </a:rPr>
              <a:t>Fazer acontecer a Quadrilha Infantil Luar do Sertão, com intenção de salvaguardar, valorizar e fomentar a manifestação junina da comunidade, bem como todos os entremeios que compõem o patrimônio imaterial local, regional e estadual. </a:t>
            </a:r>
            <a:endParaRPr lang="pt-BR" sz="1600" dirty="0">
              <a:effectLst>
                <a:outerShdw blurRad="50800" dist="38100" algn="l" rotWithShape="0">
                  <a:prstClr val="black">
                    <a:alpha val="40000"/>
                  </a:prstClr>
                </a:outerShdw>
              </a:effectLst>
            </a:endParaRPr>
          </a:p>
        </p:txBody>
      </p:sp>
      <p:sp>
        <p:nvSpPr>
          <p:cNvPr id="7" name="CaixaDeTexto 6"/>
          <p:cNvSpPr txBox="1"/>
          <p:nvPr/>
        </p:nvSpPr>
        <p:spPr>
          <a:xfrm>
            <a:off x="361864" y="4283968"/>
            <a:ext cx="2016224" cy="615553"/>
          </a:xfrm>
          <a:prstGeom prst="rect">
            <a:avLst/>
          </a:prstGeom>
          <a:noFill/>
        </p:spPr>
        <p:txBody>
          <a:bodyPr wrap="square" rtlCol="0">
            <a:spAutoFit/>
          </a:bodyPr>
          <a:lstStyle/>
          <a:p>
            <a:r>
              <a:rPr lang="pt-BR" sz="1600" dirty="0" smtClean="0">
                <a:effectLst>
                  <a:outerShdw blurRad="50800" dist="38100" algn="l" rotWithShape="0">
                    <a:prstClr val="black">
                      <a:alpha val="40000"/>
                    </a:prstClr>
                  </a:outerShdw>
                </a:effectLst>
                <a:latin typeface="+mj-lt"/>
              </a:rPr>
              <a:t>OBJETIVO GERAL</a:t>
            </a:r>
            <a:r>
              <a:rPr lang="pt-BR" sz="1600" dirty="0" smtClean="0">
                <a:effectLst>
                  <a:outerShdw blurRad="50800" dist="38100" algn="l" rotWithShape="0">
                    <a:prstClr val="black">
                      <a:alpha val="40000"/>
                    </a:prstClr>
                  </a:outerShdw>
                </a:effectLst>
              </a:rPr>
              <a:t>:</a:t>
            </a:r>
            <a:endParaRPr lang="pt-BR" sz="1600" dirty="0">
              <a:effectLst>
                <a:outerShdw blurRad="50800" dist="38100" algn="l" rotWithShape="0">
                  <a:prstClr val="black">
                    <a:alpha val="40000"/>
                  </a:prstClr>
                </a:outerShdw>
              </a:effectLst>
            </a:endParaRPr>
          </a:p>
          <a:p>
            <a:endParaRPr lang="pt-BR" dirty="0"/>
          </a:p>
        </p:txBody>
      </p:sp>
      <p:sp>
        <p:nvSpPr>
          <p:cNvPr id="8" name="CaixaDeTexto 7"/>
          <p:cNvSpPr txBox="1"/>
          <p:nvPr/>
        </p:nvSpPr>
        <p:spPr>
          <a:xfrm>
            <a:off x="418792" y="5879331"/>
            <a:ext cx="3135628" cy="615553"/>
          </a:xfrm>
          <a:prstGeom prst="rect">
            <a:avLst/>
          </a:prstGeom>
          <a:noFill/>
        </p:spPr>
        <p:txBody>
          <a:bodyPr wrap="square" rtlCol="0">
            <a:spAutoFit/>
          </a:bodyPr>
          <a:lstStyle/>
          <a:p>
            <a:r>
              <a:rPr lang="pt-BR" sz="1600" dirty="0" smtClean="0">
                <a:effectLst>
                  <a:outerShdw blurRad="50800" dist="38100" algn="l" rotWithShape="0">
                    <a:prstClr val="black">
                      <a:alpha val="40000"/>
                    </a:prstClr>
                  </a:outerShdw>
                </a:effectLst>
                <a:latin typeface="+mj-lt"/>
              </a:rPr>
              <a:t>OBJETIVOS ESPECÍFICOS</a:t>
            </a:r>
            <a:r>
              <a:rPr lang="pt-BR" sz="1600" dirty="0" smtClean="0">
                <a:effectLst>
                  <a:outerShdw blurRad="50800" dist="38100" algn="l" rotWithShape="0">
                    <a:prstClr val="black">
                      <a:alpha val="40000"/>
                    </a:prstClr>
                  </a:outerShdw>
                </a:effectLst>
              </a:rPr>
              <a:t>:</a:t>
            </a:r>
            <a:endParaRPr lang="pt-BR" sz="1600" dirty="0">
              <a:effectLst>
                <a:outerShdw blurRad="50800" dist="38100" algn="l" rotWithShape="0">
                  <a:prstClr val="black">
                    <a:alpha val="40000"/>
                  </a:prstClr>
                </a:outerShdw>
              </a:effectLst>
            </a:endParaRPr>
          </a:p>
          <a:p>
            <a:endParaRPr lang="pt-BR" dirty="0"/>
          </a:p>
        </p:txBody>
      </p:sp>
      <p:sp>
        <p:nvSpPr>
          <p:cNvPr id="9" name="Espaço Reservado para Conteúdo 2"/>
          <p:cNvSpPr txBox="1">
            <a:spLocks/>
          </p:cNvSpPr>
          <p:nvPr/>
        </p:nvSpPr>
        <p:spPr>
          <a:xfrm>
            <a:off x="361864" y="6350409"/>
            <a:ext cx="6176867" cy="3982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1600" dirty="0" smtClean="0">
                <a:effectLst>
                  <a:outerShdw blurRad="50800" dist="38100" algn="l" rotWithShape="0">
                    <a:prstClr val="black">
                      <a:alpha val="40000"/>
                    </a:prstClr>
                  </a:outerShdw>
                </a:effectLst>
              </a:rPr>
              <a:t>Promover o acesso à arte para grupos especiais, comunidades carentes  e de difícil alcance por meio da Quadrilha Junina infantil.;</a:t>
            </a:r>
          </a:p>
          <a:p>
            <a:pPr algn="just"/>
            <a:r>
              <a:rPr lang="pt-BR" sz="1600" dirty="0" smtClean="0">
                <a:effectLst>
                  <a:outerShdw blurRad="50800" dist="38100" algn="l" rotWithShape="0">
                    <a:prstClr val="black">
                      <a:alpha val="40000"/>
                    </a:prstClr>
                  </a:outerShdw>
                </a:effectLst>
              </a:rPr>
              <a:t>Fortalecer o Movimento Junino  no estado, cuidando dos costumes tradicionais locais, assegurando assim a sustentabilidade  das manifestações  juninas; </a:t>
            </a:r>
          </a:p>
          <a:p>
            <a:pPr algn="just"/>
            <a:r>
              <a:rPr lang="pt-BR" sz="1600" dirty="0" smtClean="0">
                <a:effectLst>
                  <a:outerShdw blurRad="50800" dist="38100" algn="l" rotWithShape="0">
                    <a:prstClr val="black">
                      <a:alpha val="40000"/>
                    </a:prstClr>
                  </a:outerShdw>
                </a:effectLst>
              </a:rPr>
              <a:t>Resgatar ações culturais da comunidade , entre elas o Reisado de Caretas, por intermédio da pesquisa direcionada  ao tema trabalhado na quadrilha;</a:t>
            </a:r>
          </a:p>
          <a:p>
            <a:pPr marL="0" indent="0" algn="just">
              <a:buNone/>
            </a:pPr>
            <a:endParaRPr lang="pt-BR" sz="1800" dirty="0" smtClean="0"/>
          </a:p>
          <a:p>
            <a:pPr algn="just"/>
            <a:endParaRPr lang="pt-BR" sz="1800" dirty="0"/>
          </a:p>
        </p:txBody>
      </p:sp>
    </p:spTree>
    <p:extLst>
      <p:ext uri="{BB962C8B-B14F-4D97-AF65-F5344CB8AC3E}">
        <p14:creationId xmlns:p14="http://schemas.microsoft.com/office/powerpoint/2010/main" val="2256078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sp>
        <p:nvSpPr>
          <p:cNvPr id="6" name="Espaço Reservado para Conteúdo 2"/>
          <p:cNvSpPr txBox="1">
            <a:spLocks/>
          </p:cNvSpPr>
          <p:nvPr/>
        </p:nvSpPr>
        <p:spPr>
          <a:xfrm>
            <a:off x="361864" y="395536"/>
            <a:ext cx="6176867" cy="6192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1600" dirty="0">
                <a:effectLst>
                  <a:outerShdw blurRad="50800" dist="38100" algn="l" rotWithShape="0">
                    <a:prstClr val="black">
                      <a:alpha val="40000"/>
                    </a:prstClr>
                  </a:outerShdw>
                </a:effectLst>
              </a:rPr>
              <a:t>Promover intercambio artístico da Quadrilha Junina  com o Grupo de Reisado de Caretas Boi Estrela de São Joaquim, Tesouro Vivo da Cultura, valorizando assim as duas expressões populares;</a:t>
            </a:r>
          </a:p>
          <a:p>
            <a:pPr algn="just"/>
            <a:r>
              <a:rPr lang="pt-BR" sz="1600" dirty="0">
                <a:effectLst>
                  <a:outerShdw blurRad="50800" dist="38100" algn="l" rotWithShape="0">
                    <a:prstClr val="black">
                      <a:alpha val="40000"/>
                    </a:prstClr>
                  </a:outerShdw>
                </a:effectLst>
              </a:rPr>
              <a:t>Realizar oficinas de dança e teatro com intenção de agregar o processo formativo do projeto</a:t>
            </a:r>
            <a:r>
              <a:rPr lang="pt-BR" sz="1600" dirty="0" smtClean="0">
                <a:effectLst>
                  <a:outerShdw blurRad="50800" dist="38100" algn="l" rotWithShape="0">
                    <a:prstClr val="black">
                      <a:alpha val="40000"/>
                    </a:prstClr>
                  </a:outerShdw>
                </a:effectLst>
              </a:rPr>
              <a:t>;</a:t>
            </a:r>
          </a:p>
          <a:p>
            <a:pPr algn="just"/>
            <a:r>
              <a:rPr lang="pt-BR" sz="1600" dirty="0">
                <a:effectLst>
                  <a:outerShdw blurRad="50800" dist="38100" algn="l" rotWithShape="0">
                    <a:prstClr val="black">
                      <a:alpha val="40000"/>
                    </a:prstClr>
                  </a:outerShdw>
                </a:effectLst>
              </a:rPr>
              <a:t>Realizar pelo menos 10 (dez) apresentações gratuitas, efetivando o trabalho produzido e democratizando o acesso a arte;</a:t>
            </a:r>
          </a:p>
          <a:p>
            <a:pPr algn="just"/>
            <a:r>
              <a:rPr lang="pt-BR" sz="1600" dirty="0">
                <a:effectLst>
                  <a:outerShdw blurRad="50800" dist="38100" algn="l" rotWithShape="0">
                    <a:prstClr val="black">
                      <a:alpha val="40000"/>
                    </a:prstClr>
                  </a:outerShdw>
                </a:effectLst>
              </a:rPr>
              <a:t>Promover no contra turno escolar, a ocupação das crianças e jovens inseridas na quadrilha , de modo a proporcionar uma complementação escolar e consequentemente a ideia da educação em tempo integral;</a:t>
            </a:r>
          </a:p>
          <a:p>
            <a:pPr algn="just"/>
            <a:r>
              <a:rPr lang="pt-BR" sz="1600" dirty="0">
                <a:effectLst>
                  <a:outerShdw blurRad="50800" dist="38100" algn="l" rotWithShape="0">
                    <a:prstClr val="black">
                      <a:alpha val="40000"/>
                    </a:prstClr>
                  </a:outerShdw>
                </a:effectLst>
              </a:rPr>
              <a:t>Potencializar as ações culturais desenvolvidas pela e na comunidade e consequentemente salvaguardar os fazeres e saberes do Estado. </a:t>
            </a:r>
          </a:p>
          <a:p>
            <a:pPr algn="just"/>
            <a:endParaRPr lang="pt-BR" sz="1600" dirty="0">
              <a:effectLst>
                <a:outerShdw blurRad="50800" dist="38100" algn="l" rotWithShape="0">
                  <a:prstClr val="black">
                    <a:alpha val="40000"/>
                  </a:prstClr>
                </a:outerShdw>
              </a:effectLst>
            </a:endParaRPr>
          </a:p>
          <a:p>
            <a:pPr marL="0" indent="0" algn="just">
              <a:buNone/>
            </a:pPr>
            <a:endParaRPr lang="pt-BR" sz="1800" dirty="0" smtClean="0"/>
          </a:p>
          <a:p>
            <a:pPr algn="just"/>
            <a:endParaRPr lang="pt-BR" sz="1800" dirty="0"/>
          </a:p>
        </p:txBody>
      </p:sp>
      <p:sp>
        <p:nvSpPr>
          <p:cNvPr id="11" name="Espaço Reservado para Conteúdo 2"/>
          <p:cNvSpPr txBox="1">
            <a:spLocks/>
          </p:cNvSpPr>
          <p:nvPr/>
        </p:nvSpPr>
        <p:spPr>
          <a:xfrm>
            <a:off x="332656" y="4572000"/>
            <a:ext cx="6264696"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sz="1600" dirty="0" smtClean="0">
                <a:effectLst>
                  <a:outerShdw blurRad="50800" dist="38100" algn="l" rotWithShape="0">
                    <a:prstClr val="black">
                      <a:alpha val="40000"/>
                    </a:prstClr>
                  </a:outerShdw>
                </a:effectLst>
              </a:rPr>
              <a:t>O projeto metodologicamente será organizado em duas fases/etapas, pré-produção e execução. Na fase de pré-produção será constituída uma equipe de produção e organização que será composta por artistas e produtores, agentes culturais locais e representantes da sociedade civil, apoiadores deste projeto. Após a formalização da equipe dar-se-á a divisão de tarefas e responsabilidades de modo a garantir a capacidade técnica e operacional para realização das ações do projeto. Uma equipe ficará a cargo da produção de cenário, figurino, montagem de coreografia e de mobilização da logística para apresentações, cujas atividades estão relacionadas desde a providências de lanches, água, ponto de apoio, ônibus e alojamento. Essa organização contará com o apoio da Prefeitura Municipal de Senador Pompeu que deverá disponibilizar pessoal/técnicos do Departamento de Cultura para colaborar com a organização das atividades da quadrilha. </a:t>
            </a:r>
            <a:endParaRPr lang="pt-BR" sz="1600" dirty="0">
              <a:effectLst>
                <a:outerShdw blurRad="50800" dist="38100" algn="l" rotWithShape="0">
                  <a:prstClr val="black">
                    <a:alpha val="40000"/>
                  </a:prstClr>
                </a:outerShdw>
              </a:effectLst>
            </a:endParaRPr>
          </a:p>
        </p:txBody>
      </p:sp>
      <p:sp>
        <p:nvSpPr>
          <p:cNvPr id="12" name="CaixaDeTexto 11"/>
          <p:cNvSpPr txBox="1"/>
          <p:nvPr/>
        </p:nvSpPr>
        <p:spPr>
          <a:xfrm>
            <a:off x="404664" y="4100463"/>
            <a:ext cx="2016224" cy="615553"/>
          </a:xfrm>
          <a:prstGeom prst="rect">
            <a:avLst/>
          </a:prstGeom>
          <a:noFill/>
        </p:spPr>
        <p:txBody>
          <a:bodyPr wrap="square" rtlCol="0">
            <a:spAutoFit/>
          </a:bodyPr>
          <a:lstStyle/>
          <a:p>
            <a:r>
              <a:rPr lang="pt-BR" sz="1600" dirty="0" smtClean="0">
                <a:effectLst>
                  <a:outerShdw blurRad="50800" dist="38100" algn="l" rotWithShape="0">
                    <a:prstClr val="black">
                      <a:alpha val="40000"/>
                    </a:prstClr>
                  </a:outerShdw>
                </a:effectLst>
                <a:latin typeface="+mj-lt"/>
              </a:rPr>
              <a:t>METODOLOGIA</a:t>
            </a:r>
            <a:r>
              <a:rPr lang="pt-BR" sz="1600" dirty="0" smtClean="0">
                <a:effectLst>
                  <a:outerShdw blurRad="50800" dist="38100" algn="l" rotWithShape="0">
                    <a:prstClr val="black">
                      <a:alpha val="40000"/>
                    </a:prstClr>
                  </a:outerShdw>
                </a:effectLst>
              </a:rPr>
              <a:t>:</a:t>
            </a:r>
            <a:endParaRPr lang="pt-BR" sz="1600" dirty="0">
              <a:effectLst>
                <a:outerShdw blurRad="50800" dist="38100" algn="l" rotWithShape="0">
                  <a:prstClr val="black">
                    <a:alpha val="40000"/>
                  </a:prstClr>
                </a:outerShdw>
              </a:effectLst>
            </a:endParaRPr>
          </a:p>
          <a:p>
            <a:endParaRPr lang="pt-BR" dirty="0"/>
          </a:p>
        </p:txBody>
      </p:sp>
    </p:spTree>
    <p:extLst>
      <p:ext uri="{BB962C8B-B14F-4D97-AF65-F5344CB8AC3E}">
        <p14:creationId xmlns:p14="http://schemas.microsoft.com/office/powerpoint/2010/main" val="217508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sp>
        <p:nvSpPr>
          <p:cNvPr id="10" name="Espaço Reservado para Conteúdo 2"/>
          <p:cNvSpPr>
            <a:spLocks noGrp="1"/>
          </p:cNvSpPr>
          <p:nvPr>
            <p:ph idx="1"/>
          </p:nvPr>
        </p:nvSpPr>
        <p:spPr>
          <a:xfrm>
            <a:off x="332656" y="467545"/>
            <a:ext cx="6172200" cy="4680520"/>
          </a:xfrm>
        </p:spPr>
        <p:txBody>
          <a:bodyPr>
            <a:normAutofit/>
          </a:bodyPr>
          <a:lstStyle/>
          <a:p>
            <a:pPr marL="0" indent="0" algn="just">
              <a:buNone/>
            </a:pPr>
            <a:r>
              <a:rPr lang="pt-BR" sz="1600" dirty="0">
                <a:effectLst>
                  <a:outerShdw blurRad="50800" dist="38100" algn="l" rotWithShape="0">
                    <a:prstClr val="black">
                      <a:alpha val="40000"/>
                    </a:prstClr>
                  </a:outerShdw>
                </a:effectLst>
              </a:rPr>
              <a:t>A prefeitura também deverá disponibilizar espaços para acomodação dos grupos, disposição de quadra e escolas. Nesta fase também será produzida a identidade visual do projeto, confecção de peças do plano de comunicação e execução das estratégias de divulgação e comunicação. Essa fase termina com a mobilização na participação de festivais por todo o estado do Ceará. Dar-se-á especial atenção aos festejos contemplados pelo XXI Edital Ceará Junino, incluindo a participação no XXI Festival Regional de Quadrilhas Juninas, pertencente a macrorregião do Sertão Central. Na fase seguinte será a EXECUÇÃO da proposta, quando então acontecerá ações plurais, realização de vivências, pesquisa, montagem de cenário, coreografia, troca de saberes, oficinas de reisado, apresentação de quadrilhas, apresentação em festivais, incentivo ao artesanato, ações formativas e participação em festivais municipais. </a:t>
            </a:r>
          </a:p>
          <a:p>
            <a:endParaRPr lang="pt-BR" dirty="0"/>
          </a:p>
        </p:txBody>
      </p:sp>
    </p:spTree>
    <p:extLst>
      <p:ext uri="{BB962C8B-B14F-4D97-AF65-F5344CB8AC3E}">
        <p14:creationId xmlns:p14="http://schemas.microsoft.com/office/powerpoint/2010/main" val="2290304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sp>
        <p:nvSpPr>
          <p:cNvPr id="6" name="CaixaDeTexto 5"/>
          <p:cNvSpPr txBox="1"/>
          <p:nvPr/>
        </p:nvSpPr>
        <p:spPr>
          <a:xfrm>
            <a:off x="260648" y="467544"/>
            <a:ext cx="2736304" cy="369332"/>
          </a:xfrm>
          <a:prstGeom prst="rect">
            <a:avLst/>
          </a:prstGeom>
          <a:noFill/>
        </p:spPr>
        <p:txBody>
          <a:bodyPr wrap="square" rtlCol="0">
            <a:spAutoFit/>
          </a:bodyPr>
          <a:lstStyle/>
          <a:p>
            <a:r>
              <a:rPr lang="pt-BR" dirty="0" smtClean="0"/>
              <a:t>ACERVO FOTOGRÁFICO:</a:t>
            </a:r>
            <a:endParaRPr lang="pt-BR" dirty="0"/>
          </a:p>
        </p:txBody>
      </p:sp>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l="12069" t="21705" r="5396"/>
          <a:stretch/>
        </p:blipFill>
        <p:spPr>
          <a:xfrm>
            <a:off x="260647" y="1104393"/>
            <a:ext cx="2088231" cy="2641274"/>
          </a:xfrm>
          <a:prstGeom prst="rect">
            <a:avLst/>
          </a:prstGeom>
          <a:ln>
            <a:noFill/>
          </a:ln>
          <a:effectLst>
            <a:outerShdw blurRad="292100" dist="139700" dir="2700000" algn="tl" rotWithShape="0">
              <a:srgbClr val="333333">
                <a:alpha val="65000"/>
              </a:srgbClr>
            </a:outerShdw>
          </a:effectLst>
        </p:spPr>
      </p:pic>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522" y="4932040"/>
            <a:ext cx="1980956" cy="2641274"/>
          </a:xfrm>
          <a:prstGeom prst="rect">
            <a:avLst/>
          </a:prstGeom>
          <a:ln>
            <a:noFill/>
          </a:ln>
          <a:effectLst>
            <a:outerShdw blurRad="292100" dist="139700" dir="2700000" algn="tl" rotWithShape="0">
              <a:srgbClr val="333333">
                <a:alpha val="65000"/>
              </a:srgbClr>
            </a:outerShdw>
          </a:effectLst>
        </p:spPr>
      </p:pic>
      <p:pic>
        <p:nvPicPr>
          <p:cNvPr id="15" name="Image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1330" y="2425030"/>
            <a:ext cx="1980955" cy="2641274"/>
          </a:xfrm>
          <a:prstGeom prst="rect">
            <a:avLst/>
          </a:prstGeom>
          <a:ln>
            <a:noFill/>
          </a:ln>
          <a:effectLst>
            <a:outerShdw blurRad="292100" dist="139700" dir="2700000" algn="tl" rotWithShape="0">
              <a:srgbClr val="333333">
                <a:alpha val="65000"/>
              </a:srgbClr>
            </a:outerShdw>
          </a:effectLst>
        </p:spPr>
      </p:pic>
      <p:pic>
        <p:nvPicPr>
          <p:cNvPr id="16" name="Imagem 15"/>
          <p:cNvPicPr>
            <a:picLocks noChangeAspect="1"/>
          </p:cNvPicPr>
          <p:nvPr/>
        </p:nvPicPr>
        <p:blipFill rotWithShape="1">
          <a:blip r:embed="rId7" cstate="print">
            <a:extLst>
              <a:ext uri="{28A0092B-C50C-407E-A947-70E740481C1C}">
                <a14:useLocalDpi xmlns:a14="http://schemas.microsoft.com/office/drawing/2010/main" val="0"/>
              </a:ext>
            </a:extLst>
          </a:blip>
          <a:srcRect t="10270"/>
          <a:stretch/>
        </p:blipFill>
        <p:spPr>
          <a:xfrm>
            <a:off x="2492896" y="1962969"/>
            <a:ext cx="1980955" cy="2370008"/>
          </a:xfrm>
          <a:prstGeom prst="rect">
            <a:avLst/>
          </a:prstGeom>
          <a:ln>
            <a:noFill/>
          </a:ln>
          <a:effectLst>
            <a:outerShdw blurRad="292100" dist="139700" dir="2700000" algn="tl" rotWithShape="0">
              <a:srgbClr val="333333">
                <a:alpha val="65000"/>
              </a:srgbClr>
            </a:outerShdw>
          </a:effectLst>
        </p:spPr>
      </p:pic>
      <p:pic>
        <p:nvPicPr>
          <p:cNvPr id="17" name="Imagem 16"/>
          <p:cNvPicPr>
            <a:picLocks noChangeAspect="1"/>
          </p:cNvPicPr>
          <p:nvPr/>
        </p:nvPicPr>
        <p:blipFill rotWithShape="1">
          <a:blip r:embed="rId8" cstate="print">
            <a:extLst>
              <a:ext uri="{28A0092B-C50C-407E-A947-70E740481C1C}">
                <a14:useLocalDpi xmlns:a14="http://schemas.microsoft.com/office/drawing/2010/main" val="0"/>
              </a:ext>
            </a:extLst>
          </a:blip>
          <a:srcRect t="6200"/>
          <a:stretch/>
        </p:blipFill>
        <p:spPr>
          <a:xfrm>
            <a:off x="260484" y="4499992"/>
            <a:ext cx="2064194" cy="2581605"/>
          </a:xfrm>
          <a:prstGeom prst="rect">
            <a:avLst/>
          </a:prstGeom>
          <a:ln>
            <a:noFill/>
          </a:ln>
          <a:effectLst>
            <a:outerShdw blurRad="292100" dist="139700" dir="2700000" algn="tl" rotWithShape="0">
              <a:srgbClr val="333333">
                <a:alpha val="65000"/>
              </a:srgbClr>
            </a:outerShdw>
          </a:effectLst>
        </p:spPr>
      </p:pic>
      <p:pic>
        <p:nvPicPr>
          <p:cNvPr id="18" name="Imagem 17"/>
          <p:cNvPicPr>
            <a:picLocks noChangeAspect="1"/>
          </p:cNvPicPr>
          <p:nvPr/>
        </p:nvPicPr>
        <p:blipFill rotWithShape="1">
          <a:blip r:embed="rId9" cstate="print">
            <a:extLst>
              <a:ext uri="{28A0092B-C50C-407E-A947-70E740481C1C}">
                <a14:useLocalDpi xmlns:a14="http://schemas.microsoft.com/office/drawing/2010/main" val="0"/>
              </a:ext>
            </a:extLst>
          </a:blip>
          <a:srcRect l="9305" t="15521" r="13194"/>
          <a:stretch/>
        </p:blipFill>
        <p:spPr>
          <a:xfrm>
            <a:off x="4631330" y="5066304"/>
            <a:ext cx="1980956" cy="2879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6817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656" y="395536"/>
            <a:ext cx="1970837" cy="2627783"/>
          </a:xfrm>
          <a:prstGeom prst="rect">
            <a:avLst/>
          </a:prstGeom>
          <a:ln>
            <a:noFill/>
          </a:ln>
          <a:effectLst>
            <a:outerShdw blurRad="292100" dist="139700" dir="2700000" algn="tl" rotWithShape="0">
              <a:srgbClr val="333333">
                <a:alpha val="65000"/>
              </a:srgbClr>
            </a:outerShdw>
          </a:effectLst>
        </p:spPr>
      </p:pic>
      <p:pic>
        <p:nvPicPr>
          <p:cNvPr id="7" name="Imagem 6"/>
          <p:cNvPicPr>
            <a:picLocks noChangeAspect="1"/>
          </p:cNvPicPr>
          <p:nvPr/>
        </p:nvPicPr>
        <p:blipFill rotWithShape="1">
          <a:blip r:embed="rId5" cstate="print">
            <a:extLst>
              <a:ext uri="{28A0092B-C50C-407E-A947-70E740481C1C}">
                <a14:useLocalDpi xmlns:a14="http://schemas.microsoft.com/office/drawing/2010/main" val="0"/>
              </a:ext>
            </a:extLst>
          </a:blip>
          <a:srcRect l="4850" t="5520" r="2639" b="3020"/>
          <a:stretch/>
        </p:blipFill>
        <p:spPr>
          <a:xfrm>
            <a:off x="327348" y="3347864"/>
            <a:ext cx="1970836" cy="2597895"/>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rotWithShape="1">
          <a:blip r:embed="rId6" cstate="print">
            <a:extLst>
              <a:ext uri="{28A0092B-C50C-407E-A947-70E740481C1C}">
                <a14:useLocalDpi xmlns:a14="http://schemas.microsoft.com/office/drawing/2010/main" val="0"/>
              </a:ext>
            </a:extLst>
          </a:blip>
          <a:srcRect l="18056" t="18889" r="6624" b="14630"/>
          <a:stretch/>
        </p:blipFill>
        <p:spPr>
          <a:xfrm rot="5400000">
            <a:off x="4400289" y="1977171"/>
            <a:ext cx="2541380" cy="1682367"/>
          </a:xfrm>
          <a:prstGeom prst="rect">
            <a:avLst/>
          </a:prstGeom>
          <a:ln>
            <a:noFill/>
          </a:ln>
          <a:effectLst>
            <a:outerShdw blurRad="292100" dist="139700" dir="2700000" algn="tl" rotWithShape="0">
              <a:srgbClr val="333333">
                <a:alpha val="65000"/>
              </a:srgbClr>
            </a:outerShdw>
          </a:effectLst>
        </p:spPr>
      </p:pic>
      <p:pic>
        <p:nvPicPr>
          <p:cNvPr id="11" name="Imagem 10"/>
          <p:cNvPicPr>
            <a:picLocks noChangeAspect="1"/>
          </p:cNvPicPr>
          <p:nvPr/>
        </p:nvPicPr>
        <p:blipFill rotWithShape="1">
          <a:blip r:embed="rId7" cstate="print">
            <a:extLst>
              <a:ext uri="{28A0092B-C50C-407E-A947-70E740481C1C}">
                <a14:useLocalDpi xmlns:a14="http://schemas.microsoft.com/office/drawing/2010/main" val="0"/>
              </a:ext>
            </a:extLst>
          </a:blip>
          <a:srcRect l="11250" t="13332" r="6805" b="9630"/>
          <a:stretch/>
        </p:blipFill>
        <p:spPr>
          <a:xfrm rot="5400000">
            <a:off x="2260425" y="1348086"/>
            <a:ext cx="2553169" cy="1800200"/>
          </a:xfrm>
          <a:prstGeom prst="rect">
            <a:avLst/>
          </a:prstGeom>
          <a:ln>
            <a:noFill/>
          </a:ln>
          <a:effectLst>
            <a:outerShdw blurRad="292100" dist="139700" dir="2700000" algn="tl" rotWithShape="0">
              <a:srgbClr val="333333">
                <a:alpha val="65000"/>
              </a:srgbClr>
            </a:outerShdw>
          </a:effectLst>
        </p:spPr>
      </p:pic>
      <p:pic>
        <p:nvPicPr>
          <p:cNvPr id="13" name="Espaço Reservado para Conteúdo 3"/>
          <p:cNvPicPr>
            <a:picLocks noChangeAspect="1"/>
          </p:cNvPicPr>
          <p:nvPr/>
        </p:nvPicPr>
        <p:blipFill rotWithShape="1">
          <a:blip r:embed="rId8" cstate="print">
            <a:extLst>
              <a:ext uri="{28A0092B-C50C-407E-A947-70E740481C1C}">
                <a14:useLocalDpi xmlns:a14="http://schemas.microsoft.com/office/drawing/2010/main" val="0"/>
              </a:ext>
            </a:extLst>
          </a:blip>
          <a:srcRect l="888" t="4321" r="21180" b="9259"/>
          <a:stretch/>
        </p:blipFill>
        <p:spPr>
          <a:xfrm rot="16200000">
            <a:off x="2260432" y="4137901"/>
            <a:ext cx="2542493" cy="2114548"/>
          </a:xfrm>
          <a:prstGeom prst="rect">
            <a:avLst/>
          </a:prstGeom>
          <a:ln>
            <a:noFill/>
          </a:ln>
          <a:effectLst>
            <a:outerShdw blurRad="292100" dist="139700" dir="2700000" algn="tl" rotWithShape="0">
              <a:srgbClr val="333333">
                <a:alpha val="65000"/>
              </a:srgbClr>
            </a:outerShdw>
          </a:effectLst>
        </p:spPr>
      </p:pic>
      <p:pic>
        <p:nvPicPr>
          <p:cNvPr id="15" name="Imagem 14"/>
          <p:cNvPicPr>
            <a:picLocks noChangeAspect="1"/>
          </p:cNvPicPr>
          <p:nvPr/>
        </p:nvPicPr>
        <p:blipFill rotWithShape="1">
          <a:blip r:embed="rId9" cstate="print">
            <a:extLst>
              <a:ext uri="{28A0092B-C50C-407E-A947-70E740481C1C}">
                <a14:useLocalDpi xmlns:a14="http://schemas.microsoft.com/office/drawing/2010/main" val="0"/>
              </a:ext>
            </a:extLst>
          </a:blip>
          <a:srcRect l="12223" t="4000" r="17639" b="19059"/>
          <a:stretch/>
        </p:blipFill>
        <p:spPr>
          <a:xfrm rot="10800000">
            <a:off x="4778974" y="4432682"/>
            <a:ext cx="1784009" cy="2609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2774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pic>
        <p:nvPicPr>
          <p:cNvPr id="5" name="Imagem 4"/>
          <p:cNvPicPr>
            <a:picLocks noChangeAspect="1"/>
          </p:cNvPicPr>
          <p:nvPr/>
        </p:nvPicPr>
        <p:blipFill rotWithShape="1">
          <a:blip r:embed="rId4" cstate="print">
            <a:extLst>
              <a:ext uri="{28A0092B-C50C-407E-A947-70E740481C1C}">
                <a14:useLocalDpi xmlns:a14="http://schemas.microsoft.com/office/drawing/2010/main" val="0"/>
              </a:ext>
            </a:extLst>
          </a:blip>
          <a:srcRect l="12222" t="2778" r="1389" b="11111"/>
          <a:stretch/>
        </p:blipFill>
        <p:spPr>
          <a:xfrm rot="10800000">
            <a:off x="336595" y="459955"/>
            <a:ext cx="3092405" cy="2311846"/>
          </a:xfrm>
          <a:prstGeom prst="rect">
            <a:avLst/>
          </a:prstGeom>
          <a:ln>
            <a:noFill/>
          </a:ln>
          <a:effectLst>
            <a:outerShdw blurRad="292100" dist="139700" dir="2700000" algn="tl" rotWithShape="0">
              <a:srgbClr val="333333">
                <a:alpha val="65000"/>
              </a:srgbClr>
            </a:outerShdw>
          </a:effectLst>
        </p:spPr>
      </p:pic>
      <p:pic>
        <p:nvPicPr>
          <p:cNvPr id="6" name="Imagem 5"/>
          <p:cNvPicPr>
            <a:picLocks noChangeAspect="1"/>
          </p:cNvPicPr>
          <p:nvPr/>
        </p:nvPicPr>
        <p:blipFill rotWithShape="1">
          <a:blip r:embed="rId5" cstate="print">
            <a:extLst>
              <a:ext uri="{28A0092B-C50C-407E-A947-70E740481C1C}">
                <a14:useLocalDpi xmlns:a14="http://schemas.microsoft.com/office/drawing/2010/main" val="0"/>
              </a:ext>
            </a:extLst>
          </a:blip>
          <a:srcRect l="2917" t="7407" r="3333" b="6667"/>
          <a:stretch/>
        </p:blipFill>
        <p:spPr>
          <a:xfrm>
            <a:off x="336594" y="3419872"/>
            <a:ext cx="3052677" cy="2098433"/>
          </a:xfrm>
          <a:prstGeom prst="rect">
            <a:avLst/>
          </a:prstGeom>
          <a:ln>
            <a:noFill/>
          </a:ln>
          <a:effectLst>
            <a:outerShdw blurRad="292100" dist="139700" dir="2700000" algn="tl" rotWithShape="0">
              <a:srgbClr val="333333">
                <a:alpha val="65000"/>
              </a:srgbClr>
            </a:outerShdw>
          </a:effectLst>
        </p:spPr>
      </p:pic>
      <p:pic>
        <p:nvPicPr>
          <p:cNvPr id="7" name="Imagem 6"/>
          <p:cNvPicPr>
            <a:picLocks noChangeAspect="1"/>
          </p:cNvPicPr>
          <p:nvPr/>
        </p:nvPicPr>
        <p:blipFill rotWithShape="1">
          <a:blip r:embed="rId6" cstate="print">
            <a:extLst>
              <a:ext uri="{28A0092B-C50C-407E-A947-70E740481C1C}">
                <a14:useLocalDpi xmlns:a14="http://schemas.microsoft.com/office/drawing/2010/main" val="0"/>
              </a:ext>
            </a:extLst>
          </a:blip>
          <a:srcRect t="6481" b="6667"/>
          <a:stretch/>
        </p:blipFill>
        <p:spPr>
          <a:xfrm>
            <a:off x="3580677" y="4788024"/>
            <a:ext cx="3052677" cy="1988480"/>
          </a:xfrm>
          <a:prstGeom prst="rect">
            <a:avLst/>
          </a:prstGeom>
          <a:ln>
            <a:noFill/>
          </a:ln>
          <a:effectLst>
            <a:outerShdw blurRad="292100" dist="139700" dir="2700000" algn="tl" rotWithShape="0">
              <a:srgbClr val="333333">
                <a:alpha val="65000"/>
              </a:srgbClr>
            </a:outerShdw>
          </a:effectLst>
        </p:spPr>
      </p:pic>
      <p:pic>
        <p:nvPicPr>
          <p:cNvPr id="10" name="Espaço Reservado para Conteúdo 3"/>
          <p:cNvPicPr>
            <a:picLocks noChangeAspect="1"/>
          </p:cNvPicPr>
          <p:nvPr/>
        </p:nvPicPr>
        <p:blipFill rotWithShape="1">
          <a:blip r:embed="rId7" cstate="print">
            <a:extLst>
              <a:ext uri="{28A0092B-C50C-407E-A947-70E740481C1C}">
                <a14:useLocalDpi xmlns:a14="http://schemas.microsoft.com/office/drawing/2010/main" val="0"/>
              </a:ext>
            </a:extLst>
          </a:blip>
          <a:srcRect l="14062"/>
          <a:stretch/>
        </p:blipFill>
        <p:spPr>
          <a:xfrm rot="5400000">
            <a:off x="4204379" y="1265877"/>
            <a:ext cx="1805272" cy="2800894"/>
          </a:xfrm>
          <a:prstGeom prst="rect">
            <a:avLst/>
          </a:prstGeom>
          <a:ln>
            <a:noFill/>
          </a:ln>
          <a:effectLst>
            <a:outerShdw blurRad="292100" dist="139700" dir="2700000" algn="tl" rotWithShape="0">
              <a:srgbClr val="333333">
                <a:alpha val="65000"/>
              </a:srgbClr>
            </a:outerShdw>
          </a:effectLst>
        </p:spPr>
      </p:pic>
      <p:pic>
        <p:nvPicPr>
          <p:cNvPr id="12" name="Imagem 11"/>
          <p:cNvPicPr>
            <a:picLocks noChangeAspect="1"/>
          </p:cNvPicPr>
          <p:nvPr/>
        </p:nvPicPr>
        <p:blipFill rotWithShape="1">
          <a:blip r:embed="rId8" cstate="print">
            <a:extLst>
              <a:ext uri="{28A0092B-C50C-407E-A947-70E740481C1C}">
                <a14:useLocalDpi xmlns:a14="http://schemas.microsoft.com/office/drawing/2010/main" val="0"/>
              </a:ext>
            </a:extLst>
          </a:blip>
          <a:srcRect l="1829" t="5226" r="2790" b="3836"/>
          <a:stretch/>
        </p:blipFill>
        <p:spPr>
          <a:xfrm>
            <a:off x="342122" y="6652803"/>
            <a:ext cx="2798846" cy="20013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209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BEBA8EAE-BF5A-486C-A8C5-ECC9F3942E4B}">
                <a14:imgProps xmlns:a14="http://schemas.microsoft.com/office/drawing/2010/main">
                  <a14:imgLayer r:embed="rId3">
                    <a14:imgEffect>
                      <a14:backgroundRemoval t="0" b="98834" l="0" r="100000">
                        <a14:foregroundMark x1="56636" y1="2915" x2="58000" y2="3790"/>
                        <a14:foregroundMark x1="65273" y1="12099" x2="65273" y2="12099"/>
                        <a14:foregroundMark x1="73182" y1="18950" x2="73182" y2="18950"/>
                        <a14:foregroundMark x1="80818" y1="8163" x2="80818" y2="8163"/>
                        <a14:foregroundMark x1="98818" y1="12099" x2="98818" y2="12099"/>
                        <a14:foregroundMark x1="12818" y1="7726" x2="12818" y2="7726"/>
                        <a14:foregroundMark x1="23364" y1="2041" x2="23364" y2="2041"/>
                        <a14:backgroundMark x1="48182" y1="17347" x2="69091" y2="32507"/>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0" y="4903614"/>
            <a:ext cx="6858000" cy="4276898"/>
          </a:xfrm>
          <a:prstGeom prst="rect">
            <a:avLst/>
          </a:prstGeom>
          <a:ln>
            <a:noFill/>
          </a:ln>
          <a:effectLst>
            <a:outerShdw blurRad="292100" dist="139700" dir="2700000" algn="tl" rotWithShape="0">
              <a:srgbClr val="333333">
                <a:alpha val="65000"/>
              </a:srgbClr>
            </a:outerShdw>
          </a:effectLst>
        </p:spPr>
      </p:pic>
      <p:grpSp>
        <p:nvGrpSpPr>
          <p:cNvPr id="11" name="Grupo 10"/>
          <p:cNvGrpSpPr/>
          <p:nvPr/>
        </p:nvGrpSpPr>
        <p:grpSpPr>
          <a:xfrm>
            <a:off x="445187" y="405084"/>
            <a:ext cx="5918410" cy="6925011"/>
            <a:chOff x="2016761" y="2627784"/>
            <a:chExt cx="5918410" cy="6925011"/>
          </a:xfrm>
        </p:grpSpPr>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254" y="5138515"/>
              <a:ext cx="2736304" cy="2052229"/>
            </a:xfrm>
            <a:prstGeom prst="rect">
              <a:avLst/>
            </a:prstGeom>
            <a:ln>
              <a:noFill/>
            </a:ln>
            <a:effectLst>
              <a:outerShdw blurRad="292100" dist="139700" dir="2700000" algn="tl" rotWithShape="0">
                <a:srgbClr val="333333">
                  <a:alpha val="65000"/>
                </a:srgbClr>
              </a:outerShdw>
            </a:effectLst>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0254" y="2627784"/>
              <a:ext cx="2736304" cy="2052228"/>
            </a:xfrm>
            <a:prstGeom prst="rect">
              <a:avLst/>
            </a:prstGeom>
            <a:ln>
              <a:noFill/>
            </a:ln>
            <a:effectLst>
              <a:outerShdw blurRad="292100" dist="139700" dir="2700000" algn="tl" rotWithShape="0">
                <a:srgbClr val="333333">
                  <a:alpha val="65000"/>
                </a:srgbClr>
              </a:outerShdw>
            </a:effectLst>
          </p:spPr>
        </p:pic>
        <p:pic>
          <p:nvPicPr>
            <p:cNvPr id="8" name="Image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6761" y="7946828"/>
              <a:ext cx="2855052" cy="1605967"/>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155" y="3842372"/>
              <a:ext cx="2678016" cy="2008512"/>
            </a:xfrm>
            <a:prstGeom prst="rect">
              <a:avLst/>
            </a:prstGeom>
            <a:ln>
              <a:noFill/>
            </a:ln>
            <a:effectLst>
              <a:outerShdw blurRad="292100" dist="139700" dir="2700000" algn="tl" rotWithShape="0">
                <a:srgbClr val="333333">
                  <a:alpha val="65000"/>
                </a:srgbClr>
              </a:outerShdw>
            </a:effectLst>
          </p:spPr>
        </p:pic>
        <p:pic>
          <p:nvPicPr>
            <p:cNvPr id="10" name="Image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3707" y="6362652"/>
              <a:ext cx="2678016" cy="200851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862896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881</Words>
  <Application>Microsoft Office PowerPoint</Application>
  <PresentationFormat>Apresentação na tela (4:3)</PresentationFormat>
  <Paragraphs>23</Paragraphs>
  <Slides>11</Slides>
  <Notes>0</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Tema do Office</vt:lpstr>
      <vt:lpstr>Apresentação do PowerPoint</vt:lpstr>
      <vt:lpstr> A quadrilha junina ajudou a fortalecer e resgatar artistas e produtos artísticos da comunidade por meio de trabalhos temáticos, envolvendo a pesquisa e reprodução dos fazeres e saberes do povo interiorano. Este resgate possibilitou a revitalização, entre outras coisas, do antigo grupo de jovens da comunidade que (hoje adultos) contribui de forma direta na construção e formação da quadrilha infantil, tendo inclusive, na presença dos seus filhos e netos como brincantes a continuidade e sustentabilidade das suas atividades de outrora.  Com vistas a fomentar, resgatar, fortalecer, valorizar e incluir as ações da CIA de Teatro Arautos do Bonfim, da Biblioteca Comunitária Veredas da Leitura, do Grupo de Canto e Reforço Escolar Expressão Jovem, do Cine Clube Humaitá, da Escolinha de Futsal Força Jovem, da Horta Ecológica Escolar, realizadas por crianças e jovens do distrito, que por sua vez, encontram nas artes, no esporte e demais atividades, o meio de superação das dificuldades sociais e familiares pertinentes à vida das pequenas comunidades rurais, a Luar do Sertão faz uma pesquisa voltada para revitalização do Reisado de Caretas, atualmente inativo na comunidade, buscando em uma das maiores referências em Reisado do Ceará e Tesouro Vivo da Cultura, o Reisado de Caretas Boi Estrela da comunidade de São Joaquim (no mesmo município), um direcionamento e uma influência musical, de dança e de figurino, alinhando duas manifestações populares de grande força no estado: A Quadrilha Junina e o Reisado de Caretas.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Kleber Pinheiro</dc:creator>
  <cp:lastModifiedBy>Kleber Pinheiro</cp:lastModifiedBy>
  <cp:revision>18</cp:revision>
  <dcterms:created xsi:type="dcterms:W3CDTF">2019-05-12T00:52:00Z</dcterms:created>
  <dcterms:modified xsi:type="dcterms:W3CDTF">2019-05-12T03:44:43Z</dcterms:modified>
</cp:coreProperties>
</file>